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5" r:id="rId1"/>
  </p:sldMasterIdLst>
  <p:notesMasterIdLst>
    <p:notesMasterId r:id="rId29"/>
  </p:notesMasterIdLst>
  <p:handoutMasterIdLst>
    <p:handoutMasterId r:id="rId30"/>
  </p:handoutMasterIdLst>
  <p:sldIdLst>
    <p:sldId id="281" r:id="rId2"/>
    <p:sldId id="305" r:id="rId3"/>
    <p:sldId id="310" r:id="rId4"/>
    <p:sldId id="311" r:id="rId5"/>
    <p:sldId id="313" r:id="rId6"/>
    <p:sldId id="317" r:id="rId7"/>
    <p:sldId id="318" r:id="rId8"/>
    <p:sldId id="319" r:id="rId9"/>
    <p:sldId id="320" r:id="rId10"/>
    <p:sldId id="321" r:id="rId11"/>
    <p:sldId id="314" r:id="rId12"/>
    <p:sldId id="315" r:id="rId13"/>
    <p:sldId id="322" r:id="rId14"/>
    <p:sldId id="323" r:id="rId15"/>
    <p:sldId id="324" r:id="rId16"/>
    <p:sldId id="325" r:id="rId17"/>
    <p:sldId id="331" r:id="rId18"/>
    <p:sldId id="332" r:id="rId19"/>
    <p:sldId id="334" r:id="rId20"/>
    <p:sldId id="335" r:id="rId21"/>
    <p:sldId id="337" r:id="rId22"/>
    <p:sldId id="333" r:id="rId23"/>
    <p:sldId id="327" r:id="rId24"/>
    <p:sldId id="328" r:id="rId25"/>
    <p:sldId id="345" r:id="rId26"/>
    <p:sldId id="346" r:id="rId27"/>
    <p:sldId id="330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ypes" id="{32FB2BEB-3125-A740-9BAC-0B48254924AF}">
          <p14:sldIdLst>
            <p14:sldId id="281"/>
            <p14:sldId id="305"/>
            <p14:sldId id="310"/>
            <p14:sldId id="311"/>
            <p14:sldId id="313"/>
            <p14:sldId id="317"/>
            <p14:sldId id="318"/>
            <p14:sldId id="319"/>
            <p14:sldId id="320"/>
            <p14:sldId id="321"/>
            <p14:sldId id="314"/>
            <p14:sldId id="315"/>
            <p14:sldId id="322"/>
            <p14:sldId id="323"/>
            <p14:sldId id="324"/>
            <p14:sldId id="325"/>
            <p14:sldId id="331"/>
            <p14:sldId id="332"/>
            <p14:sldId id="334"/>
            <p14:sldId id="335"/>
            <p14:sldId id="337"/>
            <p14:sldId id="333"/>
            <p14:sldId id="327"/>
            <p14:sldId id="328"/>
            <p14:sldId id="345"/>
            <p14:sldId id="346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31">
          <p15:clr>
            <a:srgbClr val="A4A3A4"/>
          </p15:clr>
        </p15:guide>
        <p15:guide id="2" orient="horz" pos="708">
          <p15:clr>
            <a:srgbClr val="A4A3A4"/>
          </p15:clr>
        </p15:guide>
        <p15:guide id="3" orient="horz" pos="207">
          <p15:clr>
            <a:srgbClr val="A4A3A4"/>
          </p15:clr>
        </p15:guide>
        <p15:guide id="4" pos="287">
          <p15:clr>
            <a:srgbClr val="A4A3A4"/>
          </p15:clr>
        </p15:guide>
        <p15:guide id="5" pos="5474">
          <p15:clr>
            <a:srgbClr val="A4A3A4"/>
          </p15:clr>
        </p15:guide>
        <p15:guide id="6" pos="2880">
          <p15:clr>
            <a:srgbClr val="A4A3A4"/>
          </p15:clr>
        </p15:guide>
        <p15:guide id="7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651"/>
    <a:srgbClr val="D9D9D9"/>
    <a:srgbClr val="1C3750"/>
    <a:srgbClr val="2F8394"/>
    <a:srgbClr val="E9F9FF"/>
    <a:srgbClr val="C7DBEC"/>
    <a:srgbClr val="192F4B"/>
    <a:srgbClr val="307094"/>
    <a:srgbClr val="33769A"/>
    <a:srgbClr val="304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78" autoAdjust="0"/>
    <p:restoredTop sz="98203" autoAdjust="0"/>
  </p:normalViewPr>
  <p:slideViewPr>
    <p:cSldViewPr snapToGrid="0" snapToObjects="1" showGuides="1">
      <p:cViewPr varScale="1">
        <p:scale>
          <a:sx n="97" d="100"/>
          <a:sy n="97" d="100"/>
        </p:scale>
        <p:origin x="810" y="78"/>
      </p:cViewPr>
      <p:guideLst>
        <p:guide orient="horz" pos="3031"/>
        <p:guide orient="horz" pos="708"/>
        <p:guide orient="horz" pos="207"/>
        <p:guide pos="287"/>
        <p:guide pos="5474"/>
        <p:guide pos="2880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 Narrow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BAF5-3B37-654E-A74F-521371AC9504}" type="datetimeFigureOut">
              <a:rPr lang="en-US" smtClean="0">
                <a:latin typeface="Arial Narrow"/>
              </a:rPr>
              <a:t>2/18/2016</a:t>
            </a:fld>
            <a:endParaRPr lang="en-US" dirty="0">
              <a:latin typeface="Arial Narrow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 Narrow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21201-581C-3049-9BA8-DDF27C7A8A0A}" type="slidenum">
              <a:rPr lang="en-US" smtClean="0">
                <a:latin typeface="Arial Narrow"/>
              </a:rPr>
              <a:t>‹#›</a:t>
            </a:fld>
            <a:endParaRPr lang="en-US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59954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Narrow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Narrow"/>
              </a:defRPr>
            </a:lvl1pPr>
          </a:lstStyle>
          <a:p>
            <a:fld id="{F2487051-C2FA-694B-8817-08E3CE5FEDD7}" type="datetimeFigureOut">
              <a:rPr lang="en-US" smtClean="0"/>
              <a:pPr/>
              <a:t>2/18/2016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Narrow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Narrow"/>
              </a:defRPr>
            </a:lvl1pPr>
          </a:lstStyle>
          <a:p>
            <a:fld id="{31C12B0C-0C07-E641-8F34-10A0521EE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2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 Narrow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 Narrow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 Narrow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 Narrow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 Narrow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12B0C-0C07-E641-8F34-10A0521EE1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1B3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1893659" y="1520338"/>
            <a:ext cx="5350893" cy="959193"/>
            <a:chOff x="2257013" y="1682350"/>
            <a:chExt cx="4447108" cy="797182"/>
          </a:xfrm>
        </p:grpSpPr>
        <p:pic>
          <p:nvPicPr>
            <p:cNvPr id="11" name="Picture 10" descr="Banner-02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899123" y="1682350"/>
              <a:ext cx="804998" cy="797182"/>
            </a:xfrm>
            <a:prstGeom prst="rect">
              <a:avLst/>
            </a:prstGeom>
          </p:spPr>
        </p:pic>
        <p:pic>
          <p:nvPicPr>
            <p:cNvPr id="12" name="Picture 11" descr="Banner-03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57013" y="1682350"/>
              <a:ext cx="804998" cy="79718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660952" y="1741929"/>
              <a:ext cx="3640667" cy="487600"/>
            </a:xfrm>
            <a:prstGeom prst="rect">
              <a:avLst/>
            </a:prstGeom>
            <a:solidFill>
              <a:srgbClr val="9C2A2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/>
              </a:endParaRPr>
            </a:p>
          </p:txBody>
        </p:sp>
      </p:grpSp>
      <p:pic>
        <p:nvPicPr>
          <p:cNvPr id="15" name="Picture 14" descr="Gears-05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665" y="265172"/>
            <a:ext cx="1120670" cy="1258834"/>
          </a:xfrm>
          <a:prstGeom prst="rect">
            <a:avLst/>
          </a:prstGeom>
        </p:spPr>
      </p:pic>
      <p:cxnSp>
        <p:nvCxnSpPr>
          <p:cNvPr id="19" name="Straight Connector 18"/>
          <p:cNvCxnSpPr/>
          <p:nvPr userDrawn="1"/>
        </p:nvCxnSpPr>
        <p:spPr>
          <a:xfrm>
            <a:off x="4572001" y="0"/>
            <a:ext cx="0" cy="422413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539623" y="1592263"/>
            <a:ext cx="4100512" cy="585787"/>
          </a:xfrm>
        </p:spPr>
        <p:txBody>
          <a:bodyPr>
            <a:normAutofit/>
          </a:bodyPr>
          <a:lstStyle>
            <a:lvl1pPr marL="0" indent="0" algn="ctr">
              <a:buNone/>
              <a:defRPr sz="3000" spc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Add a Powerful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020055" y="2334694"/>
            <a:ext cx="5116513" cy="1112460"/>
          </a:xfrm>
        </p:spPr>
        <p:txBody>
          <a:bodyPr>
            <a:noAutofit/>
          </a:bodyPr>
          <a:lstStyle>
            <a:lvl1pPr marL="0" indent="0" algn="ctr">
              <a:buNone/>
              <a:defRPr sz="6600" b="0" i="0" baseline="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dirty="0" smtClean="0"/>
              <a:t>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90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1B3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1644952" y="1660257"/>
            <a:ext cx="5829905" cy="24190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1644952" y="2815765"/>
            <a:ext cx="5829905" cy="0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464609" y="1639515"/>
            <a:ext cx="6154738" cy="11318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0" strike="noStrike" baseline="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259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95625"/>
            <a:ext cx="8229600" cy="857250"/>
          </a:xfrm>
        </p:spPr>
        <p:txBody>
          <a:bodyPr/>
          <a:lstStyle>
            <a:lvl1pPr>
              <a:defRPr b="0">
                <a:latin typeface="Cambria"/>
                <a:cs typeface="Cambria"/>
              </a:defRPr>
            </a:lvl1pPr>
          </a:lstStyle>
          <a:p>
            <a:r>
              <a:rPr lang="en-US" dirty="0" smtClean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3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ductio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5158633" y="3284907"/>
            <a:ext cx="3378215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158633" y="3527145"/>
            <a:ext cx="3478213" cy="1224150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Tx/>
              <a:buFont typeface="Arial"/>
              <a:buNone/>
              <a:tabLst/>
              <a:defRPr sz="2400" baseline="0">
                <a:solidFill>
                  <a:srgbClr val="192F4B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Tx/>
              <a:buFont typeface="Arial"/>
              <a:buNone/>
              <a:tabLst/>
              <a:defRPr/>
            </a:pPr>
            <a:r>
              <a:rPr lang="en-US" dirty="0" smtClean="0"/>
              <a:t>Add a little bit more about yourself here.</a:t>
            </a:r>
          </a:p>
          <a:p>
            <a:pPr lvl="0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124450" y="1616075"/>
            <a:ext cx="3478213" cy="1550988"/>
          </a:xfrm>
        </p:spPr>
        <p:txBody>
          <a:bodyPr>
            <a:normAutofit/>
          </a:bodyPr>
          <a:lstStyle>
            <a:lvl1pPr marL="0" indent="0">
              <a:buNone/>
              <a:defRPr sz="2500" baseline="0">
                <a:solidFill>
                  <a:srgbClr val="1B365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>
                <a:solidFill>
                  <a:srgbClr val="1B3651"/>
                </a:solidFill>
                <a:latin typeface="Arial"/>
                <a:cs typeface="Arial"/>
              </a:rPr>
              <a:t>Your Name             Your Company       Your Twitter Handle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158633" y="3284907"/>
            <a:ext cx="3378215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5158633" y="3284907"/>
            <a:ext cx="3378215" cy="0"/>
          </a:xfrm>
          <a:prstGeom prst="line">
            <a:avLst/>
          </a:prstGeom>
          <a:ln>
            <a:solidFill>
              <a:srgbClr val="76201E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5123691" y="856909"/>
            <a:ext cx="3478213" cy="514444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00" b="1" i="0" baseline="0">
                <a:solidFill>
                  <a:srgbClr val="1B3651"/>
                </a:solidFill>
                <a:latin typeface="Cambria"/>
                <a:cs typeface="Cambria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Hello!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4582"/>
            <a:ext cx="4419600" cy="51435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28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the photo icon below to add your own image.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69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 userDrawn="1"/>
        </p:nvCxnSpPr>
        <p:spPr>
          <a:xfrm flipV="1">
            <a:off x="1186031" y="1566034"/>
            <a:ext cx="11980" cy="3606438"/>
          </a:xfrm>
          <a:prstGeom prst="line">
            <a:avLst/>
          </a:prstGeom>
          <a:ln w="23495" cap="flat">
            <a:solidFill>
              <a:srgbClr val="2F8394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 userDrawn="1"/>
        </p:nvGrpSpPr>
        <p:grpSpPr>
          <a:xfrm>
            <a:off x="750485" y="1566034"/>
            <a:ext cx="671896" cy="675145"/>
            <a:chOff x="340088" y="1394937"/>
            <a:chExt cx="671896" cy="911261"/>
          </a:xfrm>
        </p:grpSpPr>
        <p:sp>
          <p:nvSpPr>
            <p:cNvPr id="22" name="Right Triangle 21"/>
            <p:cNvSpPr/>
            <p:nvPr/>
          </p:nvSpPr>
          <p:spPr>
            <a:xfrm rot="10800000">
              <a:off x="340088" y="1967531"/>
              <a:ext cx="447525" cy="338667"/>
            </a:xfrm>
            <a:prstGeom prst="rtTriangle">
              <a:avLst/>
            </a:prstGeom>
            <a:solidFill>
              <a:srgbClr val="76201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40089" y="1394937"/>
              <a:ext cx="671895" cy="572594"/>
            </a:xfrm>
            <a:prstGeom prst="rect">
              <a:avLst/>
            </a:prstGeom>
            <a:solidFill>
              <a:srgbClr val="9C2A2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/>
              </a:endParaRPr>
            </a:p>
          </p:txBody>
        </p:sp>
      </p:grpSp>
      <p:sp>
        <p:nvSpPr>
          <p:cNvPr id="28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646113" y="420224"/>
            <a:ext cx="5778593" cy="565894"/>
          </a:xfrm>
        </p:spPr>
        <p:txBody>
          <a:bodyPr/>
          <a:lstStyle>
            <a:lvl1pPr marL="0" indent="0">
              <a:buNone/>
              <a:defRPr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ADD AN AGENDA HERE…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899899" y="1506270"/>
            <a:ext cx="6937375" cy="3386137"/>
          </a:xfrm>
        </p:spPr>
        <p:txBody>
          <a:bodyPr>
            <a:normAutofit/>
          </a:bodyPr>
          <a:lstStyle>
            <a:lvl1pPr marL="514350" indent="-514350">
              <a:buClr>
                <a:schemeClr val="bg1"/>
              </a:buClr>
              <a:buFont typeface="Wingdings" charset="2"/>
              <a:buAutoNum type="arabicPlain"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Add Section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9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Dark">
    <p:bg>
      <p:bgPr>
        <a:solidFill>
          <a:srgbClr val="1B3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/>
          <p:cNvSpPr/>
          <p:nvPr userDrawn="1"/>
        </p:nvSpPr>
        <p:spPr>
          <a:xfrm rot="10800000">
            <a:off x="1475617" y="1681234"/>
            <a:ext cx="447525" cy="338667"/>
          </a:xfrm>
          <a:prstGeom prst="rtTriangle">
            <a:avLst/>
          </a:prstGeom>
          <a:solidFill>
            <a:srgbClr val="7620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/>
              <a:buNone/>
            </a:pPr>
            <a:endParaRPr lang="en-US" dirty="0">
              <a:latin typeface="Arial Narrow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923142" y="1427236"/>
            <a:ext cx="5200952" cy="1947331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/>
              <a:buNone/>
            </a:pPr>
            <a:endParaRPr lang="en-US" dirty="0">
              <a:latin typeface="Arial Narrow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475618" y="1108640"/>
            <a:ext cx="2044096" cy="572594"/>
          </a:xfrm>
          <a:prstGeom prst="rect">
            <a:avLst/>
          </a:prstGeom>
          <a:solidFill>
            <a:srgbClr val="9C2A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/>
              <a:buNone/>
            </a:pPr>
            <a:endParaRPr lang="en-US" dirty="0">
              <a:latin typeface="Arial Narrow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664856" y="1269998"/>
            <a:ext cx="5454954" cy="0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24190" y="3543902"/>
            <a:ext cx="7148284" cy="0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198071" y="1759693"/>
            <a:ext cx="4713288" cy="1395412"/>
          </a:xfrm>
        </p:spPr>
        <p:txBody>
          <a:bodyPr>
            <a:normAutofit/>
          </a:bodyPr>
          <a:lstStyle>
            <a:lvl1pPr marL="0" indent="0" algn="ctr">
              <a:buNone/>
              <a:defRPr sz="3600" b="1" baseline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dirty="0" smtClean="0"/>
              <a:t>SECTION HEADER 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476375" y="1158901"/>
            <a:ext cx="2043339" cy="454745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PART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4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bg>
      <p:bgPr>
        <a:solidFill>
          <a:srgbClr val="1B36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V="1">
            <a:off x="691057" y="603665"/>
            <a:ext cx="0" cy="338666"/>
          </a:xfrm>
          <a:prstGeom prst="line">
            <a:avLst/>
          </a:prstGeom>
          <a:ln w="38100">
            <a:solidFill>
              <a:srgbClr val="2F83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678962" y="603665"/>
            <a:ext cx="326572" cy="0"/>
          </a:xfrm>
          <a:prstGeom prst="line">
            <a:avLst/>
          </a:prstGeom>
          <a:ln w="38100">
            <a:solidFill>
              <a:srgbClr val="2F83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V="1">
            <a:off x="8415143" y="4222771"/>
            <a:ext cx="0" cy="338666"/>
          </a:xfrm>
          <a:prstGeom prst="line">
            <a:avLst/>
          </a:prstGeom>
          <a:ln w="38100">
            <a:solidFill>
              <a:srgbClr val="2F83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088571" y="4561438"/>
            <a:ext cx="326572" cy="0"/>
          </a:xfrm>
          <a:prstGeom prst="line">
            <a:avLst/>
          </a:prstGeom>
          <a:ln w="38100">
            <a:solidFill>
              <a:srgbClr val="2F839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04888" y="942975"/>
            <a:ext cx="7083425" cy="3279775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FFFFFF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dirty="0" smtClean="0"/>
              <a:t>Add Text, an Image, or Both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03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s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Tx/>
              <a:buFont typeface="Arial"/>
              <a:buNone/>
              <a:tabLst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the icon to add an image as your background. Make sure to use a high-quality photo. 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155141"/>
            <a:ext cx="9143999" cy="1003300"/>
          </a:xfrm>
          <a:solidFill>
            <a:srgbClr val="1B3651">
              <a:alpha val="80000"/>
            </a:srgbClr>
          </a:solidFill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Use an Image as a Background to Keep Things Interesting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4145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gh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38083" y="1442177"/>
            <a:ext cx="5200952" cy="1947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/>
          <p:cNvSpPr/>
          <p:nvPr userDrawn="1"/>
        </p:nvSpPr>
        <p:spPr>
          <a:xfrm rot="10800000">
            <a:off x="1475617" y="1681234"/>
            <a:ext cx="447525" cy="338667"/>
          </a:xfrm>
          <a:prstGeom prst="rtTriangle">
            <a:avLst/>
          </a:prstGeom>
          <a:solidFill>
            <a:srgbClr val="7620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/>
              <a:buNone/>
            </a:pPr>
            <a:endParaRPr lang="en-US" dirty="0">
              <a:latin typeface="Arial Narrow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475618" y="1108640"/>
            <a:ext cx="2044096" cy="572594"/>
          </a:xfrm>
          <a:prstGeom prst="rect">
            <a:avLst/>
          </a:prstGeom>
          <a:solidFill>
            <a:srgbClr val="9C2A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Font typeface="Arial"/>
              <a:buNone/>
            </a:pPr>
            <a:endParaRPr lang="en-US" dirty="0">
              <a:solidFill>
                <a:srgbClr val="1B3651"/>
              </a:solidFill>
              <a:latin typeface="Arial Narrow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664856" y="1269998"/>
            <a:ext cx="5454954" cy="0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-24190" y="3543902"/>
            <a:ext cx="7148284" cy="0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2198688" y="1740927"/>
            <a:ext cx="4713287" cy="1473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 baseline="0">
                <a:solidFill>
                  <a:srgbClr val="1B3651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dirty="0" smtClean="0"/>
              <a:t>SECOND SECTION HEADER  GOES HERE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1519744" y="1187945"/>
            <a:ext cx="1927599" cy="388935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1B365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PART TWO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3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tatem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358901" y="1237387"/>
            <a:ext cx="6664512" cy="2749550"/>
          </a:xfrm>
        </p:spPr>
        <p:txBody>
          <a:bodyPr>
            <a:normAutofit/>
          </a:bodyPr>
          <a:lstStyle>
            <a:lvl1pPr marL="0" indent="0">
              <a:buNone/>
              <a:defRPr sz="4400" b="0" baseline="0">
                <a:solidFill>
                  <a:srgbClr val="192F4B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dirty="0" smtClean="0"/>
              <a:t>Add a High-Level Impact Statement Here</a:t>
            </a:r>
            <a:endParaRPr lang="en-US" dirty="0"/>
          </a:p>
        </p:txBody>
      </p:sp>
      <p:sp>
        <p:nvSpPr>
          <p:cNvPr id="7" name="Right Triangle 6"/>
          <p:cNvSpPr/>
          <p:nvPr userDrawn="1"/>
        </p:nvSpPr>
        <p:spPr>
          <a:xfrm rot="10800000">
            <a:off x="903599" y="1207968"/>
            <a:ext cx="447525" cy="338667"/>
          </a:xfrm>
          <a:prstGeom prst="rtTriangle">
            <a:avLst/>
          </a:prstGeom>
          <a:solidFill>
            <a:srgbClr val="76201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03600" y="635374"/>
            <a:ext cx="2044096" cy="572594"/>
          </a:xfrm>
          <a:prstGeom prst="rect">
            <a:avLst/>
          </a:prstGeom>
          <a:solidFill>
            <a:srgbClr val="9C2A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970523" y="681384"/>
            <a:ext cx="1917409" cy="533367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SIDE 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5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Poi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-04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04" y="146929"/>
            <a:ext cx="2814452" cy="990600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 flipV="1">
            <a:off x="2499843" y="846984"/>
            <a:ext cx="6664477" cy="32684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499843" y="397799"/>
            <a:ext cx="6664477" cy="0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hart-0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790095"/>
            <a:ext cx="2787952" cy="278795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34469" y="393047"/>
            <a:ext cx="2315883" cy="481640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pPr lvl="0"/>
            <a:r>
              <a:rPr lang="en-US" dirty="0" smtClean="0"/>
              <a:t>Add Data Point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694930" y="383522"/>
            <a:ext cx="2960687" cy="449262"/>
          </a:xfrm>
        </p:spPr>
        <p:txBody>
          <a:bodyPr>
            <a:noAutofit/>
          </a:bodyPr>
          <a:lstStyle>
            <a:lvl1pPr marL="0" indent="0">
              <a:buNone/>
              <a:defRPr sz="2400" baseline="0">
                <a:latin typeface="Cambria"/>
                <a:cs typeface="Cambria"/>
              </a:defRPr>
            </a:lvl1pPr>
          </a:lstStyle>
          <a:p>
            <a:pPr lvl="0"/>
            <a:r>
              <a:rPr lang="en-US" dirty="0" smtClean="0"/>
              <a:t>Describe Data Point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189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1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63" r:id="rId2"/>
    <p:sldLayoutId id="2147483791" r:id="rId3"/>
    <p:sldLayoutId id="2147483792" r:id="rId4"/>
    <p:sldLayoutId id="2147483793" r:id="rId5"/>
    <p:sldLayoutId id="2147483790" r:id="rId6"/>
    <p:sldLayoutId id="2147483786" r:id="rId7"/>
    <p:sldLayoutId id="2147483758" r:id="rId8"/>
    <p:sldLayoutId id="2147483794" r:id="rId9"/>
    <p:sldLayoutId id="2147483764" r:id="rId10"/>
    <p:sldLayoutId id="21474837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0" baseline="0">
          <a:solidFill>
            <a:schemeClr val="tx1">
              <a:lumMod val="75000"/>
            </a:schemeClr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2">
            <a:lumMod val="75000"/>
          </a:schemeClr>
        </a:buClr>
        <a:buFont typeface="Arial"/>
        <a:buChar char="•"/>
        <a:defRPr sz="3200" b="0" i="0" kern="1200">
          <a:solidFill>
            <a:schemeClr val="tx1">
              <a:lumMod val="50000"/>
            </a:schemeClr>
          </a:solidFill>
          <a:latin typeface="Helvetica Light"/>
          <a:ea typeface="+mn-ea"/>
          <a:cs typeface="Helvetica Light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400" b="0" i="0" kern="1200">
          <a:solidFill>
            <a:schemeClr val="tx1">
              <a:lumMod val="50000"/>
            </a:schemeClr>
          </a:solidFill>
          <a:latin typeface="Helvetica Light"/>
          <a:ea typeface="+mn-ea"/>
          <a:cs typeface="Helvetica Light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2">
            <a:lumMod val="75000"/>
          </a:schemeClr>
        </a:buClr>
        <a:buFont typeface="Arial"/>
        <a:buChar char="•"/>
        <a:defRPr sz="2400" b="0" i="0" kern="1200">
          <a:solidFill>
            <a:schemeClr val="tx1">
              <a:lumMod val="50000"/>
            </a:schemeClr>
          </a:solidFill>
          <a:latin typeface="Helvetica Light"/>
          <a:ea typeface="+mn-ea"/>
          <a:cs typeface="Helvetica Light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000" b="0" i="0" kern="1200">
          <a:solidFill>
            <a:schemeClr val="tx1">
              <a:lumMod val="50000"/>
            </a:schemeClr>
          </a:solidFill>
          <a:latin typeface="Helvetica Light"/>
          <a:ea typeface="+mn-ea"/>
          <a:cs typeface="Helvetica Light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2">
            <a:lumMod val="75000"/>
          </a:schemeClr>
        </a:buClr>
        <a:buFont typeface="Arial" panose="020B0604020202020204" pitchFamily="34" charset="0"/>
        <a:buChar char="•"/>
        <a:defRPr sz="2000" b="0" i="0" kern="1200">
          <a:solidFill>
            <a:schemeClr val="tx1">
              <a:lumMod val="50000"/>
            </a:schemeClr>
          </a:solidFill>
          <a:latin typeface="Helvetica Light"/>
          <a:ea typeface="+mn-ea"/>
          <a:cs typeface="Helvetica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vswmd.org/licensed-hauler-list.html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mailto:cassandrah@cvswmd.or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651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4572000" y="0"/>
            <a:ext cx="1" cy="1123934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43839" y="1504751"/>
            <a:ext cx="8900160" cy="1488130"/>
            <a:chOff x="2257013" y="1682350"/>
            <a:chExt cx="4447108" cy="797182"/>
          </a:xfrm>
        </p:grpSpPr>
        <p:pic>
          <p:nvPicPr>
            <p:cNvPr id="10" name="Picture 9" descr="Banner-02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899123" y="1682350"/>
              <a:ext cx="804998" cy="797182"/>
            </a:xfrm>
            <a:prstGeom prst="rect">
              <a:avLst/>
            </a:prstGeom>
          </p:spPr>
        </p:pic>
        <p:pic>
          <p:nvPicPr>
            <p:cNvPr id="11" name="Picture 10" descr="Banner-03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57013" y="1682350"/>
              <a:ext cx="804998" cy="79718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660952" y="1741929"/>
              <a:ext cx="3640667" cy="487600"/>
            </a:xfrm>
            <a:prstGeom prst="rect">
              <a:avLst/>
            </a:prstGeom>
            <a:solidFill>
              <a:srgbClr val="9C2A2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H="1">
            <a:off x="1971524" y="2555287"/>
            <a:ext cx="5116287" cy="24190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971524" y="3389855"/>
            <a:ext cx="5116287" cy="0"/>
          </a:xfrm>
          <a:prstGeom prst="line">
            <a:avLst/>
          </a:prstGeom>
          <a:ln w="23495" cap="flat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4" y="3212989"/>
            <a:ext cx="2743206" cy="1828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76" y="2965477"/>
            <a:ext cx="5536735" cy="848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32" y="1699908"/>
            <a:ext cx="7214516" cy="3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30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397" y="-218474"/>
            <a:ext cx="10787132" cy="63380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02131" y="239281"/>
            <a:ext cx="10171115" cy="5295042"/>
          </a:xfrm>
          <a:prstGeom prst="rect">
            <a:avLst/>
          </a:prstGeom>
          <a:solidFill>
            <a:srgbClr val="1C375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0" y="-47016"/>
            <a:ext cx="4907878" cy="5725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TIMELINE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-83201" y="525578"/>
            <a:ext cx="9432740" cy="4492662"/>
          </a:xfrm>
        </p:spPr>
        <p:txBody>
          <a:bodyPr>
            <a:noAutofit/>
          </a:bodyPr>
          <a:lstStyle/>
          <a:p>
            <a:pPr marL="0" lvl="0" indent="0">
              <a:buClr>
                <a:srgbClr val="0BD0D9"/>
              </a:buClr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July 1, 2017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lvl="0">
              <a:buClr>
                <a:srgbClr val="0BD0D9"/>
              </a:buClr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Transfer Stations/Drop-Off Facilities must accept food scraps</a:t>
            </a:r>
          </a:p>
          <a:p>
            <a:pPr lvl="0">
              <a:buClr>
                <a:srgbClr val="0BD0D9"/>
              </a:buClr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Haulers must offer food scrap collection</a:t>
            </a:r>
          </a:p>
          <a:p>
            <a:pPr lvl="0">
              <a:buClr>
                <a:srgbClr val="0BD0D9"/>
              </a:buClr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Food scrap generators of 18 tons/year (1/3 ton/week) must divert material to any certified facility within 20 miles            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lvl="0">
              <a:buClr>
                <a:srgbClr val="0BD0D9"/>
              </a:buClr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0" lvl="0" indent="0">
              <a:buClr>
                <a:srgbClr val="0BD0D9"/>
              </a:buClr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July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1, 2020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lvl="0">
              <a:buClr>
                <a:srgbClr val="0BD0D9"/>
              </a:buClr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Food scraps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banned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from the landfill</a:t>
            </a:r>
          </a:p>
          <a:p>
            <a:pPr marL="0" lvl="0" indent="0">
              <a:buClr>
                <a:srgbClr val="0BD0D9"/>
              </a:buClr>
              <a:buNone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930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1936956" y="1740927"/>
            <a:ext cx="5191432" cy="14732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Recycling</a:t>
            </a:r>
          </a:p>
          <a:p>
            <a:r>
              <a:rPr lang="en-US" sz="3000" dirty="0" smtClean="0"/>
              <a:t>What Goes In/What Stays Out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PART TWO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3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4470" y="393047"/>
            <a:ext cx="2091766" cy="481640"/>
          </a:xfrm>
        </p:spPr>
        <p:txBody>
          <a:bodyPr/>
          <a:lstStyle/>
          <a:p>
            <a:pPr algn="ctr"/>
            <a:r>
              <a:rPr lang="en-US" dirty="0" smtClean="0"/>
              <a:t>It’s Simple</a:t>
            </a:r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37" y="12400"/>
            <a:ext cx="4360981" cy="510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57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4470" y="393047"/>
            <a:ext cx="2091766" cy="481640"/>
          </a:xfrm>
        </p:spPr>
        <p:txBody>
          <a:bodyPr/>
          <a:lstStyle/>
          <a:p>
            <a:pPr algn="ctr"/>
            <a:r>
              <a:rPr lang="en-US" dirty="0" smtClean="0"/>
              <a:t>Single Stream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485" y="657726"/>
            <a:ext cx="5943600" cy="3985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9882" y="1174282"/>
            <a:ext cx="25025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Easiest kind of recycling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Materials sorted at MRF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Lower value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Contamination is often high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Most common in CVSWMD </a:t>
            </a:r>
          </a:p>
        </p:txBody>
      </p:sp>
    </p:spTree>
    <p:extLst>
      <p:ext uri="{BB962C8B-B14F-4D97-AF65-F5344CB8AC3E}">
        <p14:creationId xmlns:p14="http://schemas.microsoft.com/office/powerpoint/2010/main" val="1049692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34470" y="393047"/>
            <a:ext cx="2091766" cy="481640"/>
          </a:xfrm>
        </p:spPr>
        <p:txBody>
          <a:bodyPr/>
          <a:lstStyle/>
          <a:p>
            <a:pPr algn="ctr"/>
            <a:r>
              <a:rPr lang="en-US" dirty="0" smtClean="0"/>
              <a:t>Sorting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18" y="657726"/>
            <a:ext cx="5580333" cy="3985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34470" y="1135781"/>
            <a:ext cx="27916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Higher Value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Materials uncontaminated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Better for environment and business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Harder to do, but worth the effort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ASK attendant with questions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NEK District does this and one Hauler in CVSWMD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737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96253" y="393047"/>
            <a:ext cx="2531445" cy="48164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 smtClean="0"/>
              <a:t>What NOT to Recycle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51" y="85960"/>
            <a:ext cx="1095813" cy="1095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34470" y="1135781"/>
            <a:ext cx="279161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Styrofoam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Plastic Bags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Food soiled materials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Broken Glass/window glass/cups/tumblers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Any paper that has touched your face (napkins, tissues, paper towels</a:t>
            </a:r>
            <a:r>
              <a:rPr lang="en-US" sz="160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Coffee cups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“compostable” dishware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 smtClean="0"/>
              <a:t>Scrap metal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Smaller than 2” x 2”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Larger than 2’ x 2’</a:t>
            </a:r>
          </a:p>
          <a:p>
            <a:endParaRPr lang="en-US" sz="1600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189" y="146760"/>
            <a:ext cx="1892768" cy="1261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663" y="3503610"/>
            <a:ext cx="1694510" cy="12692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953" y="1662860"/>
            <a:ext cx="1984441" cy="1480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9366" y="3253120"/>
            <a:ext cx="2255533" cy="1388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8125" y="1717670"/>
            <a:ext cx="2962126" cy="1326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0408" y="3414334"/>
            <a:ext cx="1933575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8125" y="139477"/>
            <a:ext cx="1754189" cy="126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VT Rental Housing Code Updates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PART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62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658" y="955240"/>
            <a:ext cx="5602059" cy="36694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19312" y="285135"/>
            <a:ext cx="545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Revised Rental Housing Code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25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8" y="650622"/>
            <a:ext cx="6954220" cy="4353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9482" y="114133"/>
            <a:ext cx="5494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Town Health Officer Rental Code Checklist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14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00" y="1062498"/>
            <a:ext cx="4353232" cy="3264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4887" y="-8577"/>
            <a:ext cx="472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Maple Street Apartments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470788" y="1450949"/>
            <a:ext cx="2716502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470787" y="3136490"/>
            <a:ext cx="1492421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37187" y="1393259"/>
            <a:ext cx="252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Clear Signage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8578" y="1988246"/>
            <a:ext cx="2526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Covered/Easy Access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8750" y="3028591"/>
            <a:ext cx="2526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Organized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470787" y="2035569"/>
            <a:ext cx="149651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48464" y="4629065"/>
            <a:ext cx="7933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Watch Out when Trash and Recycling Totes Look the Same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 rot="11880433">
            <a:off x="6090679" y="3643635"/>
            <a:ext cx="484632" cy="98145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04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Universal Recycling Law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432914" y="2488698"/>
            <a:ext cx="6392425" cy="1112460"/>
          </a:xfrm>
        </p:spPr>
        <p:txBody>
          <a:bodyPr/>
          <a:lstStyle/>
          <a:p>
            <a:r>
              <a:rPr lang="en-US" sz="4000" dirty="0" smtClean="0"/>
              <a:t>Recycling for Multi-family housing units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4" y="3212989"/>
            <a:ext cx="2743206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7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87" y="942975"/>
            <a:ext cx="3499966" cy="2624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225" y="1373706"/>
            <a:ext cx="3082413" cy="2311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6532" y="321368"/>
            <a:ext cx="2710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Large Dumpster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316934" y="804531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87202" y="278372"/>
            <a:ext cx="2694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3 Recycle Totes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282731" y="740037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85516" y="3718279"/>
            <a:ext cx="5859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Encourages Trash over Recycling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6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647" y="1675252"/>
            <a:ext cx="4837471" cy="32249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0197" y="633901"/>
            <a:ext cx="6558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Recycling and Trash Containers Should be the Same Size  OR Larger Recycling, smaller trash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207" y="0"/>
            <a:ext cx="483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Best Practice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70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Food Scraps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PART FOUR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849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By 2020</a:t>
            </a:r>
          </a:p>
          <a:p>
            <a:r>
              <a:rPr lang="en-US" dirty="0" smtClean="0"/>
              <a:t>All Food Scraps Banned from the Landfill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Universal Recycling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815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" y="314632"/>
            <a:ext cx="2536724" cy="560055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/>
              <a:t>What does this mean for a rental unit?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4470" y="1251283"/>
            <a:ext cx="5194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Tenant Must Be Offered Food Scrap Option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Hauling (similar to recyclables and trash)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 smtClean="0"/>
              <a:t>Onsite composting if possible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690" y="2631771"/>
            <a:ext cx="1643676" cy="2191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" y="2688523"/>
            <a:ext cx="2194447" cy="2134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284" y="1683001"/>
            <a:ext cx="3907244" cy="29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97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58901" y="1145947"/>
            <a:ext cx="6664512" cy="274955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Food Scrap Hauling Offered by Haulers in 2017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Currently </a:t>
            </a:r>
            <a:r>
              <a:rPr lang="en-US" sz="2400" dirty="0" smtClean="0"/>
              <a:t>CVSWMD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Earth Girl Compost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By 2020 likely more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Hauling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473" y="1781125"/>
            <a:ext cx="2949318" cy="19531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157" y="2633899"/>
            <a:ext cx="3147358" cy="23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54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9899" y="1506270"/>
            <a:ext cx="7664981" cy="33861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List of Food Scrap Haulers in Vermont: anr.state.vt.us/</a:t>
            </a:r>
            <a:r>
              <a:rPr lang="en-US" sz="1600" dirty="0" err="1" smtClean="0"/>
              <a:t>dec</a:t>
            </a:r>
            <a:r>
              <a:rPr lang="en-US" sz="1600" dirty="0" smtClean="0"/>
              <a:t>/</a:t>
            </a:r>
            <a:r>
              <a:rPr lang="en-US" sz="1600" dirty="0" err="1" smtClean="0"/>
              <a:t>wastediv</a:t>
            </a:r>
            <a:r>
              <a:rPr lang="en-US" sz="1600" dirty="0" smtClean="0"/>
              <a:t>/solid/documents/FoodScrapHaulersSTATEWIDELIST.pdf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List of licensed recycling/trash haulers in central Vermont: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>
                <a:hlinkClick r:id="rId2"/>
              </a:rPr>
              <a:t>cvswmd.org/licensed-hauler-list.html</a:t>
            </a: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Vermont Rental Housing Code: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 smtClean="0"/>
              <a:t>healthvermont.gov/</a:t>
            </a:r>
            <a:r>
              <a:rPr lang="en-US" sz="1600" dirty="0" err="1" smtClean="0"/>
              <a:t>regs</a:t>
            </a:r>
            <a:r>
              <a:rPr lang="en-US" sz="1600" dirty="0" smtClean="0"/>
              <a:t>/Rental_Housing_Code.pdf</a:t>
            </a:r>
            <a:endParaRPr lang="en-US" sz="1600" dirty="0"/>
          </a:p>
          <a:p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96557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11842" y="1674789"/>
            <a:ext cx="4713288" cy="204055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Cassandra Hemenway</a:t>
            </a:r>
          </a:p>
          <a:p>
            <a:r>
              <a:rPr lang="en-US" dirty="0" smtClean="0"/>
              <a:t>802-229-9383 x102</a:t>
            </a:r>
          </a:p>
          <a:p>
            <a:r>
              <a:rPr lang="en-US" dirty="0" smtClean="0">
                <a:hlinkClick r:id="rId2"/>
              </a:rPr>
              <a:t>cassandrah@cvswmd.org</a:t>
            </a:r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vswmd.org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1322372" y="1072274"/>
            <a:ext cx="2043339" cy="45474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617" y="3109177"/>
            <a:ext cx="2743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08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46113" y="554693"/>
            <a:ext cx="5778593" cy="56589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Agenda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0486" y="3767772"/>
            <a:ext cx="671896" cy="675145"/>
            <a:chOff x="340088" y="1394937"/>
            <a:chExt cx="671896" cy="911261"/>
          </a:xfrm>
        </p:grpSpPr>
        <p:sp>
          <p:nvSpPr>
            <p:cNvPr id="5" name="Right Triangle 4"/>
            <p:cNvSpPr/>
            <p:nvPr/>
          </p:nvSpPr>
          <p:spPr>
            <a:xfrm rot="10800000">
              <a:off x="340088" y="1967531"/>
              <a:ext cx="447525" cy="338667"/>
            </a:xfrm>
            <a:prstGeom prst="rtTriangle">
              <a:avLst/>
            </a:prstGeom>
            <a:solidFill>
              <a:srgbClr val="76201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40089" y="1394937"/>
              <a:ext cx="671895" cy="572594"/>
            </a:xfrm>
            <a:prstGeom prst="rect">
              <a:avLst/>
            </a:prstGeom>
            <a:solidFill>
              <a:srgbClr val="9C2A2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50486" y="2297954"/>
            <a:ext cx="671896" cy="675145"/>
            <a:chOff x="340088" y="1394937"/>
            <a:chExt cx="671896" cy="911261"/>
          </a:xfrm>
        </p:grpSpPr>
        <p:sp>
          <p:nvSpPr>
            <p:cNvPr id="8" name="Right Triangle 7"/>
            <p:cNvSpPr/>
            <p:nvPr/>
          </p:nvSpPr>
          <p:spPr>
            <a:xfrm rot="10800000">
              <a:off x="340088" y="1967531"/>
              <a:ext cx="447525" cy="338667"/>
            </a:xfrm>
            <a:prstGeom prst="rtTriangle">
              <a:avLst/>
            </a:prstGeom>
            <a:solidFill>
              <a:srgbClr val="76201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0089" y="1394937"/>
              <a:ext cx="671895" cy="572594"/>
            </a:xfrm>
            <a:prstGeom prst="rect">
              <a:avLst/>
            </a:prstGeom>
            <a:solidFill>
              <a:srgbClr val="9C2A2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0486" y="3047804"/>
            <a:ext cx="671896" cy="675145"/>
            <a:chOff x="340088" y="1394937"/>
            <a:chExt cx="671896" cy="911261"/>
          </a:xfrm>
        </p:grpSpPr>
        <p:sp>
          <p:nvSpPr>
            <p:cNvPr id="11" name="Right Triangle 10"/>
            <p:cNvSpPr/>
            <p:nvPr/>
          </p:nvSpPr>
          <p:spPr>
            <a:xfrm rot="10800000">
              <a:off x="340088" y="1967531"/>
              <a:ext cx="447525" cy="338667"/>
            </a:xfrm>
            <a:prstGeom prst="rtTriangle">
              <a:avLst/>
            </a:prstGeom>
            <a:solidFill>
              <a:srgbClr val="76201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0089" y="1394937"/>
              <a:ext cx="671895" cy="572594"/>
            </a:xfrm>
            <a:prstGeom prst="rect">
              <a:avLst/>
            </a:prstGeom>
            <a:solidFill>
              <a:srgbClr val="9C2A2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 Narrow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99899" y="1341919"/>
            <a:ext cx="6937375" cy="352890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Understanding Universal Recycling	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Recycling – What Goes In/Out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VT Rental Housing Code Updates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What’s Next? Food Scraps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09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PART ONE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11" y="1663257"/>
            <a:ext cx="3692589" cy="16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80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-77679"/>
            <a:ext cx="9201748" cy="571246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0" y="4155141"/>
            <a:ext cx="9201751" cy="1003300"/>
          </a:xfrm>
          <a:solidFill>
            <a:srgbClr val="1B3651">
              <a:alpha val="89000"/>
            </a:srgb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Universal Recycling changes our view of waste</a:t>
            </a:r>
          </a:p>
          <a:p>
            <a:r>
              <a:rPr lang="en-US" dirty="0" smtClean="0"/>
              <a:t>from this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250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-57751" y="0"/>
            <a:ext cx="9201751" cy="1003300"/>
          </a:xfrm>
          <a:solidFill>
            <a:srgbClr val="1B3651">
              <a:alpha val="89000"/>
            </a:srgbClr>
          </a:solidFill>
          <a:ln>
            <a:noFill/>
          </a:ln>
        </p:spPr>
        <p:txBody>
          <a:bodyPr/>
          <a:lstStyle/>
          <a:p>
            <a:r>
              <a:rPr lang="en-US" dirty="0" smtClean="0"/>
              <a:t>To This …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7" y="1183665"/>
            <a:ext cx="2699889" cy="1799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724" y="1082841"/>
            <a:ext cx="2668764" cy="2001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51" y="1032175"/>
            <a:ext cx="2381250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37" y="3183091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36" y="323121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243" y="-93346"/>
            <a:ext cx="10787132" cy="63380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02131" y="525578"/>
            <a:ext cx="10171115" cy="5295042"/>
          </a:xfrm>
          <a:prstGeom prst="rect">
            <a:avLst/>
          </a:prstGeom>
          <a:solidFill>
            <a:srgbClr val="1C375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34754" y="232756"/>
            <a:ext cx="4907878" cy="5725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Universal Recycling Law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4754" y="704984"/>
            <a:ext cx="8643486" cy="40017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July 1,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2014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lvl="0"/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Transfer Stations/Drop-Off Facilities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accept recyclables </a:t>
            </a:r>
          </a:p>
          <a:p>
            <a:pPr lvl="0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No separate line item charge for recyclables</a:t>
            </a:r>
          </a:p>
          <a:p>
            <a:pPr lvl="0"/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Food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scrap generators of 104 tons/year (2 tons/week) must divert material to any certified facility within 20 miles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0431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397" y="-93346"/>
            <a:ext cx="10787132" cy="63380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02131" y="800367"/>
            <a:ext cx="10171115" cy="5295042"/>
          </a:xfrm>
          <a:prstGeom prst="rect">
            <a:avLst/>
          </a:prstGeom>
          <a:solidFill>
            <a:srgbClr val="1C375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74260" y="239281"/>
            <a:ext cx="4907878" cy="5725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TIMELINE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4754" y="704984"/>
            <a:ext cx="8643486" cy="4001770"/>
          </a:xfrm>
        </p:spPr>
        <p:txBody>
          <a:bodyPr>
            <a:noAutofit/>
          </a:bodyPr>
          <a:lstStyle/>
          <a:p>
            <a:pPr marL="0" lvl="0" indent="0">
              <a:buClr>
                <a:srgbClr val="0BD0D9"/>
              </a:buClr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July 1, 2015 </a:t>
            </a: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lvl="0">
              <a:buClr>
                <a:srgbClr val="0BD0D9"/>
              </a:buClr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Statewide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unit based pricing </a:t>
            </a:r>
          </a:p>
          <a:p>
            <a:pPr lvl="0">
              <a:buClr>
                <a:srgbClr val="0BD0D9"/>
              </a:buClr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Recyclables banned from the landfill</a:t>
            </a:r>
          </a:p>
          <a:p>
            <a:pPr lvl="0">
              <a:buClr>
                <a:srgbClr val="0BD0D9"/>
              </a:buClr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Haulers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offer recycling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collection </a:t>
            </a: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lvl="0">
              <a:buClr>
                <a:srgbClr val="0BD0D9"/>
              </a:buClr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No separate line item charge for recyclables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lvl="0">
              <a:buClr>
                <a:srgbClr val="0BD0D9"/>
              </a:buClr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Public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spaces have recycling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containers alongside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trash. </a:t>
            </a:r>
          </a:p>
          <a:p>
            <a:pPr lvl="0">
              <a:buClr>
                <a:srgbClr val="0BD0D9"/>
              </a:buClr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Food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scrap generators of 52 tons/year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must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divert material to any certified facility within 20 miles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7999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6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397" y="-93346"/>
            <a:ext cx="10787132" cy="63380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202131" y="525578"/>
            <a:ext cx="10171115" cy="5295042"/>
          </a:xfrm>
          <a:prstGeom prst="rect">
            <a:avLst/>
          </a:prstGeom>
          <a:solidFill>
            <a:srgbClr val="1C3750">
              <a:alpha val="5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174260" y="239281"/>
            <a:ext cx="4907878" cy="57259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 sz="32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/>
              <a:buChar char="•"/>
              <a:defRPr sz="24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50000"/>
                  </a:schemeClr>
                </a:solidFill>
                <a:latin typeface="Helvetica Light"/>
                <a:ea typeface="+mn-ea"/>
                <a:cs typeface="Helvetica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TIMELINE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4754" y="704984"/>
            <a:ext cx="8643486" cy="4001770"/>
          </a:xfrm>
        </p:spPr>
        <p:txBody>
          <a:bodyPr>
            <a:noAutofit/>
          </a:bodyPr>
          <a:lstStyle/>
          <a:p>
            <a:pPr marL="0" lvl="0" indent="0">
              <a:buClr>
                <a:srgbClr val="0BD0D9"/>
              </a:buClr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July 1, 2016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–</a:t>
            </a:r>
          </a:p>
          <a:p>
            <a:pPr>
              <a:buClr>
                <a:srgbClr val="0BD0D9"/>
              </a:buClr>
            </a:pPr>
            <a:endParaRPr lang="en-U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>
              <a:buClr>
                <a:srgbClr val="0BD0D9"/>
              </a:buClr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Leaf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yard, and clean wood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banned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from the landfill </a:t>
            </a:r>
          </a:p>
          <a:p>
            <a:pPr lvl="0">
              <a:buClr>
                <a:srgbClr val="0BD0D9"/>
              </a:buClr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Haulers must offer leaf and yard debris collection</a:t>
            </a:r>
          </a:p>
          <a:p>
            <a:pPr lvl="0">
              <a:buClr>
                <a:srgbClr val="0BD0D9"/>
              </a:buClr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Food scrap generators of 26 tons/year (1/2 ton/week) must divert material to 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certified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facility within 20 miles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06581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3">
  <a:themeElements>
    <a:clrScheme name="Template 3">
      <a:dk1>
        <a:srgbClr val="414141"/>
      </a:dk1>
      <a:lt1>
        <a:sysClr val="window" lastClr="FFFFFF"/>
      </a:lt1>
      <a:dk2>
        <a:srgbClr val="D9D9D9"/>
      </a:dk2>
      <a:lt2>
        <a:srgbClr val="FFFFFF"/>
      </a:lt2>
      <a:accent1>
        <a:srgbClr val="9C2A27"/>
      </a:accent1>
      <a:accent2>
        <a:srgbClr val="1B3651"/>
      </a:accent2>
      <a:accent3>
        <a:srgbClr val="E6292F"/>
      </a:accent3>
      <a:accent4>
        <a:srgbClr val="2EA962"/>
      </a:accent4>
      <a:accent5>
        <a:srgbClr val="F3EB39"/>
      </a:accent5>
      <a:accent6>
        <a:srgbClr val="6E54A6"/>
      </a:accent6>
      <a:hlink>
        <a:srgbClr val="F36019"/>
      </a:hlink>
      <a:folHlink>
        <a:srgbClr val="F36019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36642</TotalTime>
  <Words>476</Words>
  <Application>Microsoft Office PowerPoint</Application>
  <PresentationFormat>On-screen Show (16:9)</PresentationFormat>
  <Paragraphs>109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Cambria</vt:lpstr>
      <vt:lpstr>Helvetica</vt:lpstr>
      <vt:lpstr>Helvetica Light</vt:lpstr>
      <vt:lpstr>Wingdings</vt:lpstr>
      <vt:lpstr>Theme3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HubSpot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Volpe</dc:creator>
  <cp:lastModifiedBy>Cassandra Hemenway</cp:lastModifiedBy>
  <cp:revision>277</cp:revision>
  <dcterms:created xsi:type="dcterms:W3CDTF">2013-04-17T22:01:51Z</dcterms:created>
  <dcterms:modified xsi:type="dcterms:W3CDTF">2016-02-18T20:55:59Z</dcterms:modified>
</cp:coreProperties>
</file>